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3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36204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6690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1516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6869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1552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710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0499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4713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1449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32077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11837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2215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8527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55765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8645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17568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1902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25264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6979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61685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63789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27427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8228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10245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16429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39758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38722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7448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6519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0361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2538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171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6414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9972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8" name="Shape 13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 rot="5400000">
            <a:off x="4732350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ctrTitle"/>
          </p:nvPr>
        </p:nvSpPr>
        <p:spPr>
          <a:xfrm>
            <a:off x="762000" y="25908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ct val="25000"/>
              <a:buFont typeface="Calibri"/>
              <a:buNone/>
            </a:pPr>
            <a:r>
              <a:rPr lang="en-US" sz="6000" b="1" i="1" u="none" strike="noStrike" cap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The Lady or the Tiger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lang="en-US" sz="6000" b="1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By Frank R. Stockton</a:t>
            </a:r>
          </a:p>
        </p:txBody>
      </p:sp>
      <p:pic>
        <p:nvPicPr>
          <p:cNvPr id="161" name="Shape 161" descr="http://1.bp.blogspot.com/-8ygz7Gqqjdw/T1a53FjgtOI/AAAAAAAAEkc/oBYbQ1x2Hn4/s1600/lady_and_the_tig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228600"/>
            <a:ext cx="3473400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Situational Irony 9 </a:t>
            </a:r>
            <a:r>
              <a:rPr lang="en-US" sz="6000" b="1">
                <a:solidFill>
                  <a:srgbClr val="00B050"/>
                </a:solidFill>
              </a:rPr>
              <a:t>&amp;10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•"/>
            </a:pPr>
            <a:r>
              <a:rPr lang="en-US" sz="7200" b="1" i="0" u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 contrast between what is expected and what actually happens.</a:t>
            </a:r>
          </a:p>
        </p:txBody>
      </p:sp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Calibri"/>
              <a:buNone/>
            </a:pPr>
            <a:r>
              <a:rPr lang="en-US" sz="6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•"/>
            </a:pPr>
            <a:r>
              <a:rPr lang="en-US" sz="4400" b="1" i="0" u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Rainsford is an expert hunter who happens to swim a shore to be General Zaroff’s most challenging hunt yet.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•"/>
            </a:pPr>
            <a:r>
              <a:rPr lang="en-US" sz="4400" b="1" i="0" u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The fact that he happens to be an expert hunter.</a:t>
            </a:r>
          </a:p>
        </p:txBody>
      </p:sp>
    </p:spTree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Dramatic Irony 12 and 13 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ct val="100000"/>
              <a:buFont typeface="Arial"/>
              <a:buChar char="•"/>
            </a:pPr>
            <a:r>
              <a:rPr lang="en-US" sz="6000" b="1" i="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The reader or audience perceives something that a character in the story or play does not know. </a:t>
            </a:r>
          </a:p>
        </p:txBody>
      </p:sp>
    </p:spTree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Dramatic Irony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ct val="100000"/>
              <a:buFont typeface="Arial"/>
              <a:buChar char="•"/>
            </a:pPr>
            <a:r>
              <a:rPr lang="en-US" sz="3200" b="1" i="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We know that Rainsford is hiding behind the curtain, but General Zaroff does not know. </a:t>
            </a:r>
          </a:p>
        </p:txBody>
      </p:sp>
    </p:spTree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Breaking the Fourth Wall 15.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4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author directly addresses the audience.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4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author does this when he leaves it up to the reader to decide.</a:t>
            </a:r>
          </a:p>
        </p:txBody>
      </p:sp>
    </p:spTree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48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Malcolm in the Middle </a:t>
            </a:r>
            <a:br>
              <a:rPr lang="en-US" sz="48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(TV. show) in the middle of the episode, he will speak directly to you, the audience.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48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Frank R. Stockton page 36 (bottom of first column) </a:t>
            </a:r>
          </a:p>
        </p:txBody>
      </p:sp>
    </p:spTree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/>
              <a:t>Characterization 19.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 b="1"/>
              <a:t>The methods an author uses to develop a character.</a:t>
            </a:r>
          </a:p>
          <a:p>
            <a:pPr lvl="0">
              <a:spcBef>
                <a:spcPts val="0"/>
              </a:spcBef>
              <a:buNone/>
            </a:pPr>
            <a:endParaRPr sz="3600" b="1"/>
          </a:p>
          <a:p>
            <a:pPr lvl="0">
              <a:spcBef>
                <a:spcPts val="0"/>
              </a:spcBef>
              <a:buNone/>
            </a:pPr>
            <a:r>
              <a:rPr lang="en-US" sz="3600" b="1"/>
              <a:t>Direct: directly states the traits</a:t>
            </a:r>
          </a:p>
          <a:p>
            <a:pPr lvl="0">
              <a:spcBef>
                <a:spcPts val="0"/>
              </a:spcBef>
              <a:buNone/>
            </a:pPr>
            <a:endParaRPr sz="3600" b="1"/>
          </a:p>
          <a:p>
            <a:pPr lvl="0" rtl="0">
              <a:spcBef>
                <a:spcPts val="0"/>
              </a:spcBef>
              <a:buNone/>
            </a:pPr>
            <a:r>
              <a:rPr lang="en-US" sz="3600" b="1"/>
              <a:t>Indirect: when the author shows the traits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>
                <a:solidFill>
                  <a:srgbClr val="0000FF"/>
                </a:solidFill>
              </a:rPr>
              <a:t>Foreshadowing 20.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b="1">
                <a:solidFill>
                  <a:srgbClr val="0000FF"/>
                </a:solidFill>
              </a:rPr>
              <a:t>Clues that the author gives throughout the story to help develop the plot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Conflict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A struggle between two opposing forces or points of view. There are two types (internal and external)</a:t>
            </a:r>
          </a:p>
        </p:txBody>
      </p:sp>
    </p:spTree>
  </p:cSld>
  <p:clrMapOvr>
    <a:masterClrMapping/>
  </p:clrMapOvr>
  <p:transition spd="med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Internal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When a character struggles with a force within themselves. </a:t>
            </a:r>
          </a:p>
        </p:txBody>
      </p:sp>
    </p:spTree>
  </p:cSld>
  <p:clrMapOvr>
    <a:masterClrMapping/>
  </p:clrMapOvr>
  <p:transition spd="med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 descr="http://static.enotes.com/images/enotes/9566/auth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0" y="381000"/>
            <a:ext cx="3429000" cy="411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x="1219200" y="4733925"/>
            <a:ext cx="7391400" cy="21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Frank R. Stockton is the author of the short story, “The Lady or the Tiger.”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Internal Conflict Example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The princess struggles with the decision to point to the direction of the door that contains a lady (the one lady that she is jealous of and hates the most), or she has to decide if she can stand watching her lover get attacked by a ferocious tiger.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The princess struggles to overcome her jealousy!</a:t>
            </a:r>
          </a:p>
        </p:txBody>
      </p:sp>
    </p:spTree>
  </p:cSld>
  <p:clrMapOvr>
    <a:masterClrMapping/>
  </p:clrMapOvr>
  <p:transition spd="med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Internal Conflict Example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The young courtier (knowing the nature of the princess) has to decide whether or not to trust the princess. </a:t>
            </a:r>
          </a:p>
        </p:txBody>
      </p:sp>
    </p:spTree>
  </p:cSld>
  <p:clrMapOvr>
    <a:masterClrMapping/>
  </p:clrMapOvr>
  <p:transition spd="med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Calibri"/>
              <a:buNone/>
            </a:pPr>
            <a:r>
              <a:rPr lang="en-US" sz="66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External Conflict 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rgbClr val="E36C09"/>
              </a:buClr>
              <a:buSzPct val="99900"/>
              <a:buFont typeface="Arial"/>
              <a:buChar char="•"/>
            </a:pPr>
            <a:r>
              <a:rPr lang="en-US" sz="4995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A struggle between a character and an opposing outside force. (person vs. person, person vs. fate, person vs. nature, person vs. God/gods, person vs. society)</a:t>
            </a:r>
          </a:p>
        </p:txBody>
      </p:sp>
    </p:spTree>
  </p:cSld>
  <p:clrMapOvr>
    <a:masterClrMapping/>
  </p:clrMapOvr>
  <p:transition spd="med"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Calibri"/>
              <a:buNone/>
            </a:pPr>
            <a:r>
              <a:rPr lang="en-US" sz="66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External Conflict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Man vs. man (courtier vs. semibarbaric king)</a:t>
            </a: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Man vs. fate (courtier vs. trial’s chance)</a:t>
            </a: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Man vs. Society (courtier vs. audience acceptance of this form of judicial system)</a:t>
            </a: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Man vs. Nature (courtier vs. tiger)</a:t>
            </a:r>
          </a:p>
          <a:p>
            <a:pPr marL="342900" marR="0" lvl="0" indent="-342900" algn="l" rtl="0">
              <a:spcBef>
                <a:spcPts val="720"/>
              </a:spcBef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Woman vs. Woman (pricess vs. fairest lady)</a:t>
            </a:r>
          </a:p>
        </p:txBody>
      </p:sp>
    </p:spTree>
  </p:cSld>
  <p:clrMapOvr>
    <a:masterClrMapping/>
  </p:clrMapOvr>
  <p:transition spd="med"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b="1">
                <a:solidFill>
                  <a:srgbClr val="E36C09"/>
                </a:solidFill>
              </a:rPr>
              <a:t>Exposition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b="1">
                <a:solidFill>
                  <a:srgbClr val="E36C09"/>
                </a:solidFill>
              </a:rPr>
              <a:t>Beginning </a:t>
            </a:r>
          </a:p>
          <a:p>
            <a:pPr lvl="0">
              <a:spcBef>
                <a:spcPts val="0"/>
              </a:spcBef>
              <a:buNone/>
            </a:pPr>
            <a:r>
              <a:rPr lang="en-US" sz="4800" b="1">
                <a:solidFill>
                  <a:srgbClr val="E36C09"/>
                </a:solidFill>
              </a:rPr>
              <a:t>Introduction</a:t>
            </a:r>
          </a:p>
          <a:p>
            <a:pPr lvl="0">
              <a:spcBef>
                <a:spcPts val="0"/>
              </a:spcBef>
              <a:buNone/>
            </a:pPr>
            <a:r>
              <a:rPr lang="en-US" sz="4800" b="1">
                <a:solidFill>
                  <a:srgbClr val="E36C09"/>
                </a:solidFill>
              </a:rPr>
              <a:t>Establishes the setting, background information, possibly characters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b="1">
                <a:solidFill>
                  <a:srgbClr val="E36C09"/>
                </a:solidFill>
              </a:rPr>
              <a:t>Rising Action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b="1">
                <a:solidFill>
                  <a:srgbClr val="E36C09"/>
                </a:solidFill>
              </a:rPr>
              <a:t>Events that lead to the climax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Complications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48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Events/situations that add difficulty to solving/resolving the problem</a:t>
            </a:r>
          </a:p>
        </p:txBody>
      </p:sp>
    </p:spTree>
  </p:cSld>
  <p:clrMapOvr>
    <a:masterClrMapping/>
  </p:clrMapOvr>
  <p:transition spd="med"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Examples of Complications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4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The doors look identical, can’t hear, it’s different every time, it’s a 50/50 chance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4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The woman behind the door is the fairest lady in the land and the one woman the princess hates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4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The most ferocious tiger was chosen</a:t>
            </a:r>
          </a:p>
        </p:txBody>
      </p:sp>
    </p:spTree>
  </p:cSld>
  <p:clrMapOvr>
    <a:masterClrMapping/>
  </p:clrMapOvr>
  <p:transition spd="med"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Climax</a:t>
            </a: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48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The princess points discretely to the right door (she know what is behind each one)</a:t>
            </a:r>
          </a:p>
          <a:p>
            <a:pPr marL="342900" marR="0" lvl="0" indent="-342900" algn="l" rtl="0">
              <a:spcBef>
                <a:spcPts val="960"/>
              </a:spcBef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48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The courtier opens the door</a:t>
            </a:r>
          </a:p>
        </p:txBody>
      </p:sp>
    </p:spTree>
  </p:cSld>
  <p:clrMapOvr>
    <a:masterClrMapping/>
  </p:clrMapOvr>
  <p:transition spd="med"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b="1">
                <a:solidFill>
                  <a:srgbClr val="E36C09"/>
                </a:solidFill>
              </a:rPr>
              <a:t>Falling Action</a:t>
            </a:r>
          </a:p>
        </p:txBody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b="1">
                <a:solidFill>
                  <a:srgbClr val="E36C09"/>
                </a:solidFill>
              </a:rPr>
              <a:t>Events that lead to the resolution or ending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Frank R. Stockton </a:t>
            </a:r>
            <a:r>
              <a:rPr lang="en-US" sz="6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Noun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 of the story. Published in 1882. Mainly wrote stories for children . This is not a true story. It is a work of fiction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Falling Action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66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Something comes out of the door</a:t>
            </a:r>
          </a:p>
        </p:txBody>
      </p:sp>
    </p:spTree>
  </p:cSld>
  <p:clrMapOvr>
    <a:masterClrMapping/>
  </p:clrMapOvr>
  <p:transition spd="med"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US" sz="4800" b="1">
                <a:solidFill>
                  <a:srgbClr val="E36C09"/>
                </a:solidFill>
              </a:rPr>
              <a:t>Resolution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 b="1">
                <a:solidFill>
                  <a:srgbClr val="E36C09"/>
                </a:solidFill>
              </a:rPr>
              <a:t>The ending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 b="1">
                <a:solidFill>
                  <a:srgbClr val="E36C09"/>
                </a:solidFill>
              </a:rPr>
              <a:t>How the story ends...how the conflict/problems are resolved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Resolution</a:t>
            </a: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48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Missing </a:t>
            </a:r>
          </a:p>
          <a:p>
            <a:pPr marL="342900" marR="0" lvl="0" indent="-342900" algn="l" rtl="0">
              <a:spcBef>
                <a:spcPts val="960"/>
              </a:spcBef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48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The author leaves it up to the reader! You decide if the courtier is devoured or married.</a:t>
            </a:r>
          </a:p>
        </p:txBody>
      </p:sp>
    </p:spTree>
  </p:cSld>
  <p:clrMapOvr>
    <a:masterClrMapping/>
  </p:clrMapOvr>
  <p:transition spd="med"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Resolution</a:t>
            </a: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48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Missing </a:t>
            </a:r>
          </a:p>
          <a:p>
            <a:pPr marL="342900" marR="0" lvl="0" indent="-342900" algn="l" rtl="0">
              <a:spcBef>
                <a:spcPts val="960"/>
              </a:spcBef>
              <a:buClr>
                <a:srgbClr val="E36C09"/>
              </a:buClr>
              <a:buSzPct val="100000"/>
              <a:buFont typeface="Arial"/>
              <a:buChar char="•"/>
            </a:pPr>
            <a:r>
              <a:rPr lang="en-US" sz="48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The author leaves it up to the reader! You decide if the courtier is devoured or married.</a:t>
            </a:r>
          </a:p>
        </p:txBody>
      </p:sp>
    </p:spTree>
  </p:cSld>
  <p:clrMapOvr>
    <a:masterClrMapping/>
  </p:clrMapOvr>
  <p:transition spd="med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Irony</a:t>
            </a:r>
            <a:r>
              <a:rPr lang="en-US" sz="6000" b="1">
                <a:solidFill>
                  <a:srgbClr val="FF0000"/>
                </a:solidFill>
              </a:rPr>
              <a:t> </a:t>
            </a:r>
            <a:r>
              <a:rPr lang="en-US" sz="60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rial"/>
              <a:buChar char="•"/>
            </a:pPr>
            <a:r>
              <a:rPr lang="en-US" sz="40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Identify types of irony by giving examples from “The Most Dangerous Game,”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rial"/>
              <a:buChar char="•"/>
            </a:pPr>
            <a:r>
              <a:rPr lang="en-US" sz="40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Be able to identify and record examples from the Story, The Lady or the Tiger after reading.</a:t>
            </a:r>
          </a:p>
        </p:txBody>
      </p:sp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762000" y="6096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8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Irony 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subTitle" idx="1"/>
          </p:nvPr>
        </p:nvSpPr>
        <p:spPr>
          <a:xfrm>
            <a:off x="1295400" y="2057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“Isn’t it ironic? Don’t you think? It’s like a free ride when you already paid” (Alanis Moresett). </a:t>
            </a:r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6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Irony </a:t>
            </a:r>
            <a:r>
              <a:rPr lang="en-US" sz="6600" b="1">
                <a:solidFill>
                  <a:srgbClr val="FF0000"/>
                </a:solidFill>
              </a:rPr>
              <a:t>3</a:t>
            </a:r>
            <a:r>
              <a:rPr lang="en-US" sz="6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4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contrast or an incongruity (clash)  between what is stated and what is meant (verbal), or between what is expected to happen and what actually does happen (situational).  </a:t>
            </a:r>
          </a:p>
        </p:txBody>
      </p:sp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It’s ironic that Rainsford (a well known hunter) swims to an island to get hunted. It’s not what you’d expect. More specifically it’s </a:t>
            </a:r>
            <a:r>
              <a:rPr lang="en-US" sz="5400" b="1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situational irony</a:t>
            </a: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Verbal Irony 6. </a:t>
            </a:r>
            <a:r>
              <a:rPr lang="en-US" sz="6000" b="1">
                <a:solidFill>
                  <a:srgbClr val="00B0F0"/>
                </a:solidFill>
              </a:rPr>
              <a:t>A</a:t>
            </a:r>
            <a:r>
              <a:rPr lang="en-US" sz="6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nd 7.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00000"/>
              <a:buFont typeface="Arial"/>
              <a:buChar char="•"/>
            </a:pPr>
            <a:r>
              <a:rPr lang="en-US" sz="6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 writer, speaker, or narrator says one thing and means something entirely different. </a:t>
            </a:r>
          </a:p>
        </p:txBody>
      </p:sp>
    </p:spTree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Calibri"/>
              <a:buNone/>
            </a:pPr>
            <a:r>
              <a:rPr lang="en-US" sz="72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The title of the story, “The Most Dangerous Game” which we expect a game to be fun, but this game is not fun.</a:t>
            </a: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600" b="1" i="0" u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Microsoft Office PowerPoint</Application>
  <PresentationFormat>On-screen Show (4:3)</PresentationFormat>
  <Paragraphs>87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Office Theme</vt:lpstr>
      <vt:lpstr>Office Theme</vt:lpstr>
      <vt:lpstr>The Lady or the Tiger</vt:lpstr>
      <vt:lpstr>PowerPoint Presentation</vt:lpstr>
      <vt:lpstr>Frank R. Stockton 1.</vt:lpstr>
      <vt:lpstr>Irony  </vt:lpstr>
      <vt:lpstr>Irony </vt:lpstr>
      <vt:lpstr>Irony 3. </vt:lpstr>
      <vt:lpstr>Example</vt:lpstr>
      <vt:lpstr>Verbal Irony 6. And 7.</vt:lpstr>
      <vt:lpstr>Example</vt:lpstr>
      <vt:lpstr>Situational Irony 9 &amp;10</vt:lpstr>
      <vt:lpstr>Examples</vt:lpstr>
      <vt:lpstr>Dramatic Irony 12 and 13 </vt:lpstr>
      <vt:lpstr>Dramatic Irony</vt:lpstr>
      <vt:lpstr>Breaking the Fourth Wall 15.</vt:lpstr>
      <vt:lpstr>Examples</vt:lpstr>
      <vt:lpstr>Characterization 19.</vt:lpstr>
      <vt:lpstr>Foreshadowing 20.</vt:lpstr>
      <vt:lpstr>Conflict</vt:lpstr>
      <vt:lpstr>Internal</vt:lpstr>
      <vt:lpstr>Internal Conflict Example</vt:lpstr>
      <vt:lpstr>Internal Conflict Example</vt:lpstr>
      <vt:lpstr>External Conflict </vt:lpstr>
      <vt:lpstr>External Conflict</vt:lpstr>
      <vt:lpstr>Exposition</vt:lpstr>
      <vt:lpstr>Rising Action</vt:lpstr>
      <vt:lpstr>Complications</vt:lpstr>
      <vt:lpstr>Examples of Complications</vt:lpstr>
      <vt:lpstr>Climax</vt:lpstr>
      <vt:lpstr>Falling Action</vt:lpstr>
      <vt:lpstr>Falling Action</vt:lpstr>
      <vt:lpstr>Resolution</vt:lpstr>
      <vt:lpstr>Resolution</vt:lpstr>
      <vt:lpstr>Resolution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Lady or the Tiger</dc:title>
  <dc:creator>van der Kwast, Lee Ann</dc:creator>
  <cp:lastModifiedBy>van der Kwast, Lee Ann</cp:lastModifiedBy>
  <cp:revision>1</cp:revision>
  <dcterms:modified xsi:type="dcterms:W3CDTF">2016-09-16T14:15:04Z</dcterms:modified>
</cp:coreProperties>
</file>